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78" r:id="rId4"/>
    <p:sldId id="277" r:id="rId5"/>
    <p:sldId id="279" r:id="rId6"/>
  </p:sldIdLst>
  <p:sldSz cx="9144000" cy="6858000" type="screen4x3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5802DA18-04EE-43A5-B4F7-B1E9C5C75CDB}" type="datetimeFigureOut">
              <a:rPr lang="en-ZA" smtClean="0"/>
              <a:t>2018-02-15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850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E55E60B9-5C2B-4DF5-9B19-07EC8FA3C4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7713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2018-02-15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34764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2018-02-15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1236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2018-02-15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1875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2018-02-15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7102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2018-02-15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2929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2018-02-15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1569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2018-02-15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244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2018-02-15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6508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2018-02-15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92178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2018-02-15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644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A06E-7AB8-4964-8E86-2051A66AB288}" type="datetimeFigureOut">
              <a:rPr lang="en-ZA" smtClean="0"/>
              <a:t>2018-02-15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7682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BA06E-7AB8-4964-8E86-2051A66AB288}" type="datetimeFigureOut">
              <a:rPr lang="en-ZA" smtClean="0"/>
              <a:t>2018-02-15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F9CA-E5DC-4C54-AD38-195B6F2DED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0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844824"/>
            <a:ext cx="727280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Institute of Brewing and Distilling Africa Section</a:t>
            </a:r>
          </a:p>
          <a:p>
            <a:pPr algn="ctr"/>
            <a:endParaRPr lang="en-GB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Annual General Meeting (AGM)</a:t>
            </a:r>
          </a:p>
          <a:p>
            <a:pPr algn="ctr"/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  <a:r>
              <a:rPr lang="en-GB" sz="2000" b="1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February 2018</a:t>
            </a:r>
          </a:p>
          <a:p>
            <a:pPr algn="ctr"/>
            <a:endParaRPr lang="en-GB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A.J. L. Kennedy, Honorary Secretary and Treasurer</a:t>
            </a:r>
          </a:p>
          <a:p>
            <a:pPr algn="ctr"/>
            <a:endParaRPr lang="en-GB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Financial Report </a:t>
            </a:r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2017</a:t>
            </a:r>
            <a:endParaRPr lang="en-GB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6146" name="Picture 2" descr="IBD Logo 4-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8" r="2956" b="24327"/>
          <a:stretch>
            <a:fillRect/>
          </a:stretch>
        </p:blipFill>
        <p:spPr bwMode="auto">
          <a:xfrm>
            <a:off x="3569772" y="457200"/>
            <a:ext cx="21526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02385" y="1233245"/>
            <a:ext cx="147565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AFRICA SECTION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72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2756" y="366911"/>
            <a:ext cx="71287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Agenda – Financial Report 2017</a:t>
            </a:r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/>
              <a:t>Overview of Key Financial Figures.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/>
              <a:t>Main Highlights of Accounts.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/>
              <a:t>Audited Accounts Available.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/>
              <a:t>Approval of Accounts.</a:t>
            </a:r>
          </a:p>
          <a:p>
            <a:endParaRPr lang="en-GB" sz="2800" dirty="0" smtClean="0"/>
          </a:p>
        </p:txBody>
      </p:sp>
      <p:pic>
        <p:nvPicPr>
          <p:cNvPr id="7170" name="Picture 2" descr="IBD Logo 4-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8" r="2956" b="24327"/>
          <a:stretch>
            <a:fillRect/>
          </a:stretch>
        </p:blipFill>
        <p:spPr bwMode="auto">
          <a:xfrm>
            <a:off x="6732240" y="5733256"/>
            <a:ext cx="21526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070737" y="6611779"/>
            <a:ext cx="147565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AFRICA SECTION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72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57" y="1556792"/>
            <a:ext cx="8774934" cy="289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2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66911"/>
            <a:ext cx="870537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Main Highlights - 2017</a:t>
            </a:r>
            <a:endParaRPr lang="en-GB" sz="24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smtClean="0"/>
              <a:t>R226k of VAT recovered from SARS (2010 – 2017).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smtClean="0"/>
              <a:t>R220k expenditure on Accounting Services and Auditing (Completion of Annual Accounts (7 Years) and recovery of VAT (7 years).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smtClean="0"/>
              <a:t>R10k interest received.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smtClean="0"/>
              <a:t>R12k expenditure on Overseas Travel.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smtClean="0"/>
              <a:t>R11k expenditure on Events.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smtClean="0"/>
              <a:t>R0k expenditure on Training.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smtClean="0"/>
              <a:t>Profit / (Loss) = (R259k).</a:t>
            </a:r>
          </a:p>
        </p:txBody>
      </p:sp>
      <p:pic>
        <p:nvPicPr>
          <p:cNvPr id="7170" name="Picture 2" descr="IBD Logo 4-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8" r="2956" b="24327"/>
          <a:stretch>
            <a:fillRect/>
          </a:stretch>
        </p:blipFill>
        <p:spPr bwMode="auto">
          <a:xfrm>
            <a:off x="6732240" y="5733256"/>
            <a:ext cx="21526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070737" y="6611779"/>
            <a:ext cx="147565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AFRICA SECTION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0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66911"/>
            <a:ext cx="870537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Annual Accounts – 2017</a:t>
            </a:r>
          </a:p>
          <a:p>
            <a:pPr algn="ctr"/>
            <a:endParaRPr lang="en-GB" sz="4000" b="1" dirty="0"/>
          </a:p>
          <a:p>
            <a:pPr algn="ctr"/>
            <a:endParaRPr lang="en-GB" sz="24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smtClean="0"/>
              <a:t>Copies of 2017 Audited Annual Accounts available for inspection.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smtClean="0"/>
              <a:t>Approval of Accounts?</a:t>
            </a:r>
          </a:p>
        </p:txBody>
      </p:sp>
      <p:pic>
        <p:nvPicPr>
          <p:cNvPr id="7170" name="Picture 2" descr="IBD Logo 4-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8" r="2956" b="24327"/>
          <a:stretch>
            <a:fillRect/>
          </a:stretch>
        </p:blipFill>
        <p:spPr bwMode="auto">
          <a:xfrm>
            <a:off x="6732240" y="5733256"/>
            <a:ext cx="21526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070737" y="6611779"/>
            <a:ext cx="147565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AFRICA SECTION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2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149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SABMiller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Idelet Meijering - CAL</dc:creator>
  <cp:lastModifiedBy>HP</cp:lastModifiedBy>
  <cp:revision>59</cp:revision>
  <cp:lastPrinted>2018-02-15T05:15:37Z</cp:lastPrinted>
  <dcterms:created xsi:type="dcterms:W3CDTF">2012-03-19T07:08:17Z</dcterms:created>
  <dcterms:modified xsi:type="dcterms:W3CDTF">2018-02-15T09:15:30Z</dcterms:modified>
</cp:coreProperties>
</file>