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4245" r:id="rId3"/>
    <p:sldMasterId id="2147484356" r:id="rId4"/>
    <p:sldMasterId id="2147484844" r:id="rId5"/>
    <p:sldMasterId id="2147484953" r:id="rId6"/>
    <p:sldMasterId id="2147485223" r:id="rId7"/>
    <p:sldMasterId id="2147485515" r:id="rId8"/>
    <p:sldMasterId id="2147485571" r:id="rId9"/>
  </p:sldMasterIdLst>
  <p:notesMasterIdLst>
    <p:notesMasterId r:id="rId44"/>
  </p:notesMasterIdLst>
  <p:sldIdLst>
    <p:sldId id="848" r:id="rId10"/>
    <p:sldId id="862" r:id="rId11"/>
    <p:sldId id="1410" r:id="rId12"/>
    <p:sldId id="1411" r:id="rId13"/>
    <p:sldId id="1347" r:id="rId14"/>
    <p:sldId id="1433" r:id="rId15"/>
    <p:sldId id="1390" r:id="rId16"/>
    <p:sldId id="1365" r:id="rId17"/>
    <p:sldId id="1381" r:id="rId18"/>
    <p:sldId id="1423" r:id="rId19"/>
    <p:sldId id="1380" r:id="rId20"/>
    <p:sldId id="1376" r:id="rId21"/>
    <p:sldId id="1348" r:id="rId22"/>
    <p:sldId id="1349" r:id="rId23"/>
    <p:sldId id="1216" r:id="rId24"/>
    <p:sldId id="1361" r:id="rId25"/>
    <p:sldId id="1351" r:id="rId26"/>
    <p:sldId id="1388" r:id="rId27"/>
    <p:sldId id="1277" r:id="rId28"/>
    <p:sldId id="1422" r:id="rId29"/>
    <p:sldId id="1392" r:id="rId30"/>
    <p:sldId id="1387" r:id="rId31"/>
    <p:sldId id="1239" r:id="rId32"/>
    <p:sldId id="1240" r:id="rId33"/>
    <p:sldId id="830" r:id="rId34"/>
    <p:sldId id="1384" r:id="rId35"/>
    <p:sldId id="1356" r:id="rId36"/>
    <p:sldId id="1394" r:id="rId37"/>
    <p:sldId id="1385" r:id="rId38"/>
    <p:sldId id="1406" r:id="rId39"/>
    <p:sldId id="1255" r:id="rId40"/>
    <p:sldId id="1402" r:id="rId41"/>
    <p:sldId id="1421" r:id="rId42"/>
    <p:sldId id="101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34F"/>
    <a:srgbClr val="FFD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0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DA6B-93CB-A440-8BE0-17F55A566827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B1B39-9ED5-4D41-A197-B9A4AB234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1B39-9ED5-4D41-A197-B9A4AB234A2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75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0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9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2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3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9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4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7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1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7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0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3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ZA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89DA-9D3A-4C22-B51B-620782B223A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Daniel Silke Seminar Series 2009</a:t>
            </a: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B7AA12-D75B-4259-8292-7F1F7E05FD33}" type="slidenum">
              <a:rPr lang="en-GB">
                <a:solidFill>
                  <a:srgbClr val="000000"/>
                </a:solidFill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0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E6E6-4E45-45F4-BC87-78192E46ABE2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299B-E00D-4DAA-B334-DA543479CA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796A-A6D2-4B4A-8D0D-C33E65C8E56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8EB2-A036-414D-A745-5C2A5CADDBA9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28EE-7387-4A2E-ABA6-EFE87D3D473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826D-9ECA-42D3-BD51-60DAFECBCA51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EC2F-FFF2-44D5-BAD0-3008712292B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68C0-5D3D-4721-A701-0F6B61958E1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58B9-A2AF-49AF-87F9-2F5EF5FC73C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7" y="930276"/>
            <a:ext cx="2052637" cy="53324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6"/>
            <a:ext cx="6007100" cy="5332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2B42-718E-47FD-BAC5-1DEFD55AB46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6811-FFA7-43BC-A16A-3E43960FE66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DD92-3264-42E8-9C38-4A5D46A4D68C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3140-86B5-4F26-8F5B-4365D85CA14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659C-6A17-466A-8080-D756963E79F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8" y="930276"/>
            <a:ext cx="8212137" cy="5332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D8FE2-04E3-42D3-B6AB-44BECAA8102D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1191"/>
            <a:ext cx="9140825" cy="6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965171"/>
            <a:ext cx="8355013" cy="960107"/>
          </a:xfrm>
        </p:spPr>
        <p:txBody>
          <a:bodyPr/>
          <a:lstStyle>
            <a:lvl1pPr algn="l">
              <a:lnSpc>
                <a:spcPts val="2000"/>
              </a:lnSpc>
              <a:defRPr sz="3200"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4493" y="5733256"/>
            <a:ext cx="4811451" cy="384043"/>
          </a:xfrm>
        </p:spPr>
        <p:txBody>
          <a:bodyPr/>
          <a:lstStyle>
            <a:lvl1pPr algn="ctr">
              <a:buNone/>
              <a:defRPr sz="1300" b="0">
                <a:solidFill>
                  <a:srgbClr val="5A5C45"/>
                </a:solidFill>
              </a:defRPr>
            </a:lvl1pPr>
          </a:lstStyle>
          <a:p>
            <a:pPr lvl="0"/>
            <a:r>
              <a:rPr lang="en-US" dirty="0" smtClean="0"/>
              <a:t>Name Surname | Title and/or Service </a:t>
            </a:r>
            <a:r>
              <a:rPr lang="en-US" dirty="0" err="1" smtClean="0"/>
              <a:t>Organisation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90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7846A-AFA8-4E41-80B9-0664632BD16A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73875-4D0F-4C54-9084-096804EA9C51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21DC7-86A2-4D66-B642-A14F3E8E27D0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A94E0-E8E4-463C-815E-13011FC0E6BC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ABCAD-9400-4FFD-8B55-5145917CADF4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513F0-ED4F-448E-A47B-D76B7B3FB4A4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C5282-EF3A-4DAA-804E-4C5AF4F33707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7FE1-3C11-4052-B020-5C0B97061CB5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276F5-3808-4AC7-8551-1A3DBABE0DE7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59475-6F5D-4A24-8D0F-1DAC96918ADB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3548B-3594-41FF-8D96-B072C5EF5CCD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0EBF3-1C74-4996-973C-90399D5D66D6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FD861-8D4A-4A48-82D8-BC7F0F3422E1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272A-1888-457A-9554-7C37573672DE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3BE4B7-B0C3-40EC-BE0F-9AECF8EB5E5D}" type="datetime1">
              <a:rPr lang="en-US">
                <a:solidFill>
                  <a:srgbClr val="000000"/>
                </a:solidFill>
              </a:rPr>
              <a:pPr/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9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9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7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2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2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1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1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6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6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6811-FFA7-43BC-A16A-3E43960FE66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3/2/2015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5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8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4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2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0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3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3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6811-FFA7-43BC-A16A-3E43960FE66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3/2/2015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0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659C-6A17-466A-8080-D756963E79F7}" type="datetime1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7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sz="28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ZA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ZA" sz="2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89DA-9D3A-4C22-B51B-620782B223A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Daniel Silke Seminar Series 2009</a:t>
            </a: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B7AA12-D75B-4259-8292-7F1F7E05FD33}" type="slidenum">
              <a:rPr lang="en-GB">
                <a:solidFill>
                  <a:srgbClr val="000000"/>
                </a:solidFill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3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E6E6-4E45-45F4-BC87-78192E46ABE2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299B-E00D-4DAA-B334-DA543479CA4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796A-A6D2-4B4A-8D0D-C33E65C8E56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8EB2-A036-414D-A745-5C2A5CADDBA9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28EE-7387-4A2E-ABA6-EFE87D3D473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826D-9ECA-42D3-BD51-60DAFECBCA51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EC2F-FFF2-44D5-BAD0-3008712292B5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68C0-5D3D-4721-A701-0F6B61958E1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58B9-A2AF-49AF-87F9-2F5EF5FC73C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7" y="930276"/>
            <a:ext cx="2052637" cy="53324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6"/>
            <a:ext cx="6007100" cy="5332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2B42-718E-47FD-BAC5-1DEFD55AB46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6811-FFA7-43BC-A16A-3E43960FE66A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DD92-3264-42E8-9C38-4A5D46A4D68C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3140-86B5-4F26-8F5B-4365D85CA14E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659C-6A17-466A-8080-D756963E79F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8" y="930276"/>
            <a:ext cx="8212137" cy="5332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D8FE2-04E3-42D3-B6AB-44BECAA8102D}" type="datetime1">
              <a:rPr lang="en-US">
                <a:solidFill>
                  <a:srgbClr val="000000"/>
                </a:solidFill>
              </a:rPr>
              <a:pPr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7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9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9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4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2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6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5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2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6811-FFA7-43BC-A16A-3E43960FE66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3/2/2015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9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DD92-3264-42E8-9C38-4A5D46A4D68C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3/2/2015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7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2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3E6E10-364F-43D3-93C0-BA5A8D9ED002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DCFC66-5F9E-4254-9A38-F60142217A05}" type="datetime1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3/2/2015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8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8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  <p:sldLayoutId id="2147484858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3E6E10-364F-43D3-93C0-BA5A8D9ED002}" type="datetime1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  <p:sldLayoutId id="2147484967" r:id="rId14"/>
    <p:sldLayoutId id="2147484968" r:id="rId15"/>
    <p:sldLayoutId id="214748496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9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6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3323-0709-EA49-A784-FE8AE5492D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7B20-0880-654D-9E25-700029B0A8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260350"/>
            <a:ext cx="6192838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Arial" charset="0"/>
              </a:rPr>
              <a:t>Tracking the Future</a:t>
            </a:r>
            <a:endParaRPr lang="en-GB" sz="48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8437" name="Picture 3" descr="daniel web de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3813"/>
            <a:ext cx="9144000" cy="2228851"/>
          </a:xfrm>
        </p:spPr>
      </p:pic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-130416" y="44450"/>
            <a:ext cx="68413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cs typeface="Arial" charset="0"/>
              </a:rPr>
              <a:t>Tracking </a:t>
            </a:r>
            <a:r>
              <a:rPr lang="en-US" sz="3800" b="1" dirty="0">
                <a:ln w="190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  <a:r>
              <a:rPr lang="en-US" sz="3800" b="1" dirty="0" smtClean="0">
                <a:ln w="190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he African Future</a:t>
            </a:r>
            <a:endParaRPr lang="en-GB" sz="3800" b="1" dirty="0">
              <a:ln w="1905">
                <a:solidFill>
                  <a:srgbClr val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218"/>
          <a:stretch/>
        </p:blipFill>
        <p:spPr>
          <a:xfrm>
            <a:off x="6028" y="2204864"/>
            <a:ext cx="9137971" cy="465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6413266"/>
            <a:ext cx="2563672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www.danielsilke.com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http://careernetwork.msu.edu/wp-content/themes/cspMSU_v4.1/_images/twitter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8353" y="5924005"/>
            <a:ext cx="820591" cy="82059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657" t="9008" r="5797" b="11953"/>
          <a:stretch/>
        </p:blipFill>
        <p:spPr>
          <a:xfrm>
            <a:off x="5852619" y="6121147"/>
            <a:ext cx="2165844" cy="5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alibri"/>
                <a:cs typeface="Calibri"/>
              </a:rPr>
              <a:t>The Crude Oil Cliff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" y="1412776"/>
            <a:ext cx="9144000" cy="51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Calibri"/>
                <a:cs typeface="Calibri"/>
              </a:rPr>
              <a:t>Breaking-even or just breaking?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1072"/>
            <a:ext cx="5832648" cy="56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624"/>
            <a:ext cx="9143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smtClean="0">
                <a:solidFill>
                  <a:sysClr val="windowText" lastClr="000000"/>
                </a:solidFill>
                <a:latin typeface="Calibri"/>
              </a:rPr>
              <a:t>Low Oil Price Takes Toll on Nigeria’s Currency   </a:t>
            </a:r>
            <a:endParaRPr lang="en-ZA" sz="3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860"/>
            <a:ext cx="9144000" cy="56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19" y="89794"/>
            <a:ext cx="9113081" cy="81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ysClr val="windowText" lastClr="000000"/>
                </a:solidFill>
                <a:latin typeface="Calibri"/>
              </a:rPr>
              <a:t>Africa Survives Global Recessions Well</a:t>
            </a:r>
            <a:endParaRPr lang="en-ZA" sz="40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838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IMF, E&amp;Y Analysis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355" y="1268760"/>
            <a:ext cx="8318500" cy="5219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922" y="5345958"/>
            <a:ext cx="1582830" cy="363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292" y="89794"/>
            <a:ext cx="8916281" cy="81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ysClr val="windowText" lastClr="000000"/>
                </a:solidFill>
                <a:latin typeface="Calibri"/>
              </a:rPr>
              <a:t>Inflation &amp; Debt well In-Check!</a:t>
            </a:r>
            <a:endParaRPr lang="en-ZA" sz="40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7535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IMF, E&amp;Y Analysis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64" y="1268760"/>
            <a:ext cx="8394700" cy="528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6922" y="6231090"/>
            <a:ext cx="1582830" cy="363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Calibri"/>
                <a:cs typeface="Calibri"/>
              </a:rPr>
              <a:t>Africa’s Regional Trading Blocks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85" t="2275" r="8963" b="27323"/>
          <a:stretch/>
        </p:blipFill>
        <p:spPr>
          <a:xfrm>
            <a:off x="3579872" y="1172007"/>
            <a:ext cx="5282463" cy="557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85" t="73722" r="19997" b="2536"/>
          <a:stretch/>
        </p:blipFill>
        <p:spPr>
          <a:xfrm>
            <a:off x="177123" y="4051023"/>
            <a:ext cx="5180983" cy="21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952" y="153282"/>
            <a:ext cx="8637318" cy="75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dirty="0" smtClean="0">
                <a:solidFill>
                  <a:sysClr val="windowText" lastClr="000000"/>
                </a:solidFill>
                <a:latin typeface="Calibri"/>
              </a:rPr>
              <a:t>Africa’s on the rise as an attractive investment destination </a:t>
            </a:r>
            <a:endParaRPr lang="en-ZA" sz="28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7535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E&amp;Y  2013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68760"/>
            <a:ext cx="9144000" cy="49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292" y="89794"/>
            <a:ext cx="8916281" cy="81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ysClr val="windowText" lastClr="000000"/>
                </a:solidFill>
                <a:latin typeface="Calibri"/>
              </a:rPr>
              <a:t>Notable Stars!</a:t>
            </a:r>
            <a:endParaRPr lang="en-ZA" sz="40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7535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IMF, E&amp;Y Analysis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0" y="1385390"/>
            <a:ext cx="8681330" cy="4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alibri"/>
                <a:cs typeface="Calibri"/>
              </a:rPr>
              <a:t>Africa Score on FDI Projects 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21" y="1219532"/>
            <a:ext cx="8017594" cy="54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7502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630" y="185483"/>
            <a:ext cx="6634266" cy="40011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Average African GDP for next 30 years could rise six fold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6158" y="1171514"/>
            <a:ext cx="7696161" cy="40011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Per-Capita Income can rise above $10000 for all African Countries </a:t>
            </a:r>
            <a:endParaRPr lang="en-US" sz="20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630" y="2167849"/>
            <a:ext cx="7378704" cy="40011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Power generation capacity will need to increase six fold to 2040</a:t>
            </a:r>
            <a:endParaRPr lang="en-US" sz="20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407" y="3197030"/>
            <a:ext cx="7871334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Tahoma"/>
              </a:rPr>
              <a:t>Transport volumes will increase </a:t>
            </a:r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six </a:t>
            </a:r>
            <a:r>
              <a:rPr lang="en-US" sz="2000" dirty="0">
                <a:solidFill>
                  <a:srgbClr val="FFFFFF"/>
                </a:solidFill>
                <a:latin typeface="Tahoma"/>
              </a:rPr>
              <a:t>to eight times, with a </a:t>
            </a:r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particularly </a:t>
            </a:r>
            <a:r>
              <a:rPr lang="en-US" sz="2000" dirty="0">
                <a:solidFill>
                  <a:srgbClr val="FFFFFF"/>
                </a:solidFill>
                <a:latin typeface="Tahoma"/>
              </a:rPr>
              <a:t>strong increase </a:t>
            </a:r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of </a:t>
            </a:r>
            <a:r>
              <a:rPr lang="en-US" sz="2000" dirty="0">
                <a:solidFill>
                  <a:srgbClr val="FFFFFF"/>
                </a:solidFill>
                <a:latin typeface="Tahoma"/>
              </a:rPr>
              <a:t>up to 14 times for some </a:t>
            </a:r>
            <a:r>
              <a:rPr lang="en-US" sz="2000" dirty="0" smtClean="0">
                <a:solidFill>
                  <a:srgbClr val="FFFFFF"/>
                </a:solidFill>
                <a:latin typeface="Tahoma"/>
              </a:rPr>
              <a:t>landlocked </a:t>
            </a:r>
            <a:r>
              <a:rPr lang="en-US" sz="2000" dirty="0">
                <a:solidFill>
                  <a:srgbClr val="FFFFFF"/>
                </a:solidFill>
                <a:latin typeface="Tahoma"/>
              </a:rPr>
              <a:t>countries.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098" y="4620369"/>
            <a:ext cx="5966461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/>
              </a:rPr>
              <a:t>Port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throughput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will rise from 265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million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tonnes in 2009, </a:t>
            </a:r>
            <a:endParaRPr lang="en-US" dirty="0" smtClean="0">
              <a:solidFill>
                <a:srgbClr val="FFFFFF"/>
              </a:solidFill>
              <a:latin typeface="Tahoma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Tahoma"/>
              </a:rPr>
              <a:t>to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more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than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2 billion tonnes in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2040.</a:t>
            </a:r>
            <a:endParaRPr lang="en-US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210" y="5704291"/>
            <a:ext cx="7499128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</a:rPr>
              <a:t>ICT (Broadband) demand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will swell by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a 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factor of 20 before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2020</a:t>
            </a:r>
            <a:r>
              <a:rPr lang="en-US" dirty="0">
                <a:solidFill>
                  <a:srgbClr val="FFFFFF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ahoma"/>
              </a:rPr>
              <a:t>alone.</a:t>
            </a:r>
            <a:endParaRPr lang="en-US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164" y="6426888"/>
            <a:ext cx="398256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/>
              </a:rPr>
              <a:t>Source: Commonwealth Business Council 2013</a:t>
            </a:r>
            <a:endParaRPr lang="en-US" sz="1400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83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951" y="-5680"/>
            <a:ext cx="91130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4400" dirty="0" smtClean="0">
                <a:solidFill>
                  <a:sysClr val="windowText" lastClr="000000"/>
                </a:solidFill>
                <a:latin typeface="Calibri"/>
              </a:rPr>
              <a:t>Africa’s growth story looking solid</a:t>
            </a:r>
            <a:endParaRPr lang="en-ZA" sz="4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7535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IMF, E&amp;Y Analysis 2013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94" y="1369392"/>
            <a:ext cx="372640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8076"/>
          <a:stretch/>
        </p:blipFill>
        <p:spPr>
          <a:xfrm>
            <a:off x="295951" y="1196750"/>
            <a:ext cx="8505152" cy="51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"/>
            <a:ext cx="9143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 smtClean="0">
                <a:solidFill>
                  <a:sysClr val="windowText" lastClr="000000"/>
                </a:solidFill>
                <a:latin typeface="Calibri"/>
              </a:rPr>
              <a:t>Africa’s declining poverty rates</a:t>
            </a:r>
            <a:endParaRPr lang="en-ZA" sz="4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8" y="1196752"/>
            <a:ext cx="8626726" cy="53757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87" y="6550628"/>
            <a:ext cx="345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World Bank, E&amp;Y Africa Attractiveness 2012</a:t>
            </a:r>
          </a:p>
        </p:txBody>
      </p:sp>
    </p:spTree>
    <p:extLst>
      <p:ext uri="{BB962C8B-B14F-4D97-AF65-F5344CB8AC3E}">
        <p14:creationId xmlns:p14="http://schemas.microsoft.com/office/powerpoint/2010/main" val="19880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"/>
                <a:cs typeface="Calibri"/>
              </a:rPr>
              <a:t>Africa’s Population Rising Fastest</a:t>
            </a:r>
            <a:endParaRPr lang="en-US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754" y="6375358"/>
            <a:ext cx="23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Unicef 2015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4300"/>
            <a:ext cx="9144000" cy="48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"/>
                <a:cs typeface="Calibri"/>
              </a:rPr>
              <a:t>Africa’s Share of Global Population Increasing</a:t>
            </a:r>
            <a:endParaRPr lang="en-US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2975"/>
            <a:ext cx="9144000" cy="5182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54" y="6375358"/>
            <a:ext cx="23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Unicef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9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79" r="1567" b="1021"/>
          <a:stretch/>
        </p:blipFill>
        <p:spPr>
          <a:xfrm>
            <a:off x="98636" y="0"/>
            <a:ext cx="890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04" y="0"/>
            <a:ext cx="7264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75" y="218968"/>
            <a:ext cx="375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libri"/>
                <a:cs typeface="Arial" charset="0"/>
              </a:rPr>
              <a:t>Population Growth Trends</a:t>
            </a:r>
            <a:endParaRPr lang="en-US" sz="3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78" y="4269995"/>
            <a:ext cx="5024957" cy="2467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129" y="3284614"/>
            <a:ext cx="2090995" cy="20036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094" y="3655978"/>
            <a:ext cx="2090995" cy="20036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576" y="4072913"/>
            <a:ext cx="1489743" cy="16532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30" t="52377" r="51629" b="5316"/>
          <a:stretch/>
        </p:blipFill>
        <p:spPr>
          <a:xfrm>
            <a:off x="349899" y="3120385"/>
            <a:ext cx="3380241" cy="3394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99" y="6553643"/>
            <a:ext cx="6722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“African Demography” by Jean-Pierre Guengant and  John May, 2013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7054" y="3142283"/>
            <a:ext cx="1406092" cy="535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5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8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smtClean="0">
                <a:solidFill>
                  <a:sysClr val="windowText" lastClr="000000"/>
                </a:solidFill>
                <a:latin typeface="Calibri"/>
              </a:rPr>
              <a:t>Urbanisation and rising income</a:t>
            </a:r>
            <a:endParaRPr lang="en-ZA" sz="3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932" y="1755619"/>
            <a:ext cx="2808494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7264" y="800294"/>
            <a:ext cx="5584174" cy="1175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05311" y="5328530"/>
            <a:ext cx="1352876" cy="3530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47038" y="5337214"/>
            <a:ext cx="914400" cy="3769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06322" y="5344850"/>
            <a:ext cx="914400" cy="3629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9212" y="5338490"/>
            <a:ext cx="914400" cy="3756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63180" y="5338490"/>
            <a:ext cx="11068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34848" y="1512051"/>
            <a:ext cx="5413202" cy="8052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70548" y="1944167"/>
            <a:ext cx="833892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16799" y="1298419"/>
            <a:ext cx="914400" cy="41825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2864" y="6282484"/>
            <a:ext cx="8981136" cy="575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053" y="6431563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IMF WEO Sept 11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7920254" y="3346077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920254" y="1592869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2864" y="892284"/>
            <a:ext cx="8782524" cy="8125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7652" t="10907" r="2165" b="1779"/>
          <a:stretch/>
        </p:blipFill>
        <p:spPr>
          <a:xfrm>
            <a:off x="143138" y="934707"/>
            <a:ext cx="8782524" cy="5479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1194" y="874969"/>
            <a:ext cx="1624488" cy="8468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144470" y="2670018"/>
            <a:ext cx="914400" cy="10042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912784" y="2596159"/>
            <a:ext cx="1750828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11194" y="1404079"/>
            <a:ext cx="16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GDP per head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04440" y="1467783"/>
            <a:ext cx="914400" cy="43610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4945" y="1346989"/>
            <a:ext cx="556141" cy="44818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23454" y="3053359"/>
            <a:ext cx="152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Urbanisation</a:t>
            </a:r>
          </a:p>
          <a:p>
            <a:pPr algn="ctr"/>
            <a:r>
              <a:rPr lang="en-US" sz="2000" dirty="0" smtClean="0"/>
              <a:t>rate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102479" y="3398041"/>
            <a:ext cx="496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USD (constant 2009 prices)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124001" y="3403021"/>
            <a:ext cx="496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% of  population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88095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Calibri"/>
                <a:cs typeface="Calibri"/>
              </a:rPr>
              <a:t>Urban Clusters &amp; Key Hub Developments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59" b="2433"/>
          <a:stretch/>
        </p:blipFill>
        <p:spPr>
          <a:xfrm>
            <a:off x="1282918" y="1192975"/>
            <a:ext cx="6748150" cy="55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292" y="89794"/>
            <a:ext cx="8916281" cy="818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smtClean="0">
                <a:solidFill>
                  <a:sysClr val="windowText" lastClr="000000"/>
                </a:solidFill>
                <a:latin typeface="Calibri"/>
              </a:rPr>
              <a:t>The Rise of Per-Capita Income</a:t>
            </a:r>
            <a:endParaRPr lang="en-ZA" sz="3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39912" y="6346422"/>
            <a:ext cx="299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World Bank, forecast from Oxford Economies Database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78" r="2499" b="12937"/>
          <a:stretch/>
        </p:blipFill>
        <p:spPr>
          <a:xfrm>
            <a:off x="77274" y="1268759"/>
            <a:ext cx="8702290" cy="50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Calibri"/>
                <a:cs typeface="Calibri"/>
              </a:rPr>
              <a:t>The Rise of the African Middle Class</a:t>
            </a:r>
            <a:endParaRPr lang="en-US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92" r="3923"/>
          <a:stretch/>
        </p:blipFill>
        <p:spPr>
          <a:xfrm>
            <a:off x="590141" y="1323608"/>
            <a:ext cx="8428773" cy="5441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54" y="6375358"/>
            <a:ext cx="23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Unicef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alibri"/>
                <a:cs typeface="Calibri"/>
              </a:rPr>
              <a:t>Consumer Services on the Rise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78"/>
          <a:stretch/>
        </p:blipFill>
        <p:spPr>
          <a:xfrm>
            <a:off x="230926" y="1204067"/>
            <a:ext cx="8595551" cy="54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759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  <a:cs typeface="Calibri"/>
              </a:rPr>
              <a:t>Africa’s GDP Rise Remains Resilient in 2015 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804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9" y="1282364"/>
            <a:ext cx="7735997" cy="54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  <a:cs typeface="Calibri"/>
              </a:rPr>
              <a:t>The African Consumer is Alive &amp; Well..and Growing!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804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2" y="1500838"/>
            <a:ext cx="8656492" cy="52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680"/>
            <a:ext cx="91007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smtClean="0">
                <a:solidFill>
                  <a:sysClr val="windowText" lastClr="000000"/>
                </a:solidFill>
                <a:latin typeface="Calibri"/>
              </a:rPr>
              <a:t>Cities of the Future: 2025 Growth Spots</a:t>
            </a:r>
            <a:endParaRPr lang="en-ZA" sz="32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8095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5990"/>
          <a:stretch/>
        </p:blipFill>
        <p:spPr>
          <a:xfrm>
            <a:off x="179511" y="1131058"/>
            <a:ext cx="8921201" cy="54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652534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Source: McKinsey 2012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Calibri"/>
                <a:cs typeface="Calibri"/>
              </a:rPr>
              <a:t>Not without its risks!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83" y="1296419"/>
            <a:ext cx="8856688" cy="51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6612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159706"/>
            <a:ext cx="914399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Competing demands for water and energy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03" t="15313" r="4141"/>
          <a:stretch/>
        </p:blipFill>
        <p:spPr>
          <a:xfrm>
            <a:off x="652668" y="1598806"/>
            <a:ext cx="7820194" cy="5244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58" y="908379"/>
            <a:ext cx="748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Rising consumption of water power production threatens to create conflict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over freshwater supplies unless alternative to fossil-fuel energy are found.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1056" y="6551479"/>
            <a:ext cx="355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Source: UN World Water Development Report 2014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9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55320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b="1" dirty="0">
                <a:solidFill>
                  <a:srgbClr val="FFFF66"/>
                </a:solidFill>
              </a:rPr>
              <a:t>Daniel Silke Seminars 2008</a:t>
            </a: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5532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97F9E370-2371-457E-8DB0-F583078E7750}" type="slidenum">
              <a:rPr lang="en-GB" sz="1200" b="1">
                <a:solidFill>
                  <a:srgbClr val="FFFF66"/>
                </a:solidFill>
              </a:rPr>
              <a:pPr algn="r"/>
              <a:t>34</a:t>
            </a:fld>
            <a:endParaRPr lang="en-GB" sz="1200" b="1" dirty="0">
              <a:solidFill>
                <a:srgbClr val="FFFF66"/>
              </a:solidFill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pic>
        <p:nvPicPr>
          <p:cNvPr id="116739" name="Picture 3" descr="handshake-1024x7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4343"/>
          <a:stretch>
            <a:fillRect/>
          </a:stretch>
        </p:blipFill>
        <p:spPr>
          <a:xfrm>
            <a:off x="1" y="2209800"/>
            <a:ext cx="9144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1403350" y="981075"/>
            <a:ext cx="1081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2051050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0" name="Rectangle 6"/>
          <p:cNvSpPr>
            <a:spLocks noChangeArrowheads="1"/>
          </p:cNvSpPr>
          <p:nvPr/>
        </p:nvSpPr>
        <p:spPr bwMode="auto">
          <a:xfrm>
            <a:off x="2051050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1" name="Rectangle 7"/>
          <p:cNvSpPr>
            <a:spLocks noChangeArrowheads="1"/>
          </p:cNvSpPr>
          <p:nvPr/>
        </p:nvSpPr>
        <p:spPr bwMode="auto">
          <a:xfrm>
            <a:off x="2555875" y="10525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2555875" y="10525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3" name="Rectangle 9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4" name="Rectangle 10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6" name="Rectangle 12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7" name="Rectangle 13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8" name="Rectangle 14"/>
          <p:cNvSpPr>
            <a:spLocks noChangeArrowheads="1"/>
          </p:cNvSpPr>
          <p:nvPr/>
        </p:nvSpPr>
        <p:spPr bwMode="auto">
          <a:xfrm>
            <a:off x="2555875" y="1125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69" name="Rectangle 15"/>
          <p:cNvSpPr>
            <a:spLocks noChangeArrowheads="1"/>
          </p:cNvSpPr>
          <p:nvPr/>
        </p:nvSpPr>
        <p:spPr bwMode="auto">
          <a:xfrm>
            <a:off x="2700338" y="14128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sp>
        <p:nvSpPr>
          <p:cNvPr id="74770" name="Rectangle 16"/>
          <p:cNvSpPr>
            <a:spLocks noChangeArrowheads="1"/>
          </p:cNvSpPr>
          <p:nvPr/>
        </p:nvSpPr>
        <p:spPr bwMode="auto">
          <a:xfrm>
            <a:off x="3276600" y="4762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pic>
        <p:nvPicPr>
          <p:cNvPr id="74771" name="Picture 17" descr="daniel web de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6988"/>
            <a:ext cx="9144000" cy="2236788"/>
          </a:xfrm>
          <a:noFill/>
        </p:spPr>
      </p:pic>
      <p:sp>
        <p:nvSpPr>
          <p:cNvPr id="116754" name="Rectangle 18"/>
          <p:cNvSpPr>
            <a:spLocks noGrp="1" noChangeArrowheads="1"/>
          </p:cNvSpPr>
          <p:nvPr>
            <p:ph type="title"/>
          </p:nvPr>
        </p:nvSpPr>
        <p:spPr>
          <a:xfrm>
            <a:off x="39688" y="115888"/>
            <a:ext cx="9104312" cy="1143000"/>
          </a:xfrm>
        </p:spPr>
        <p:txBody>
          <a:bodyPr/>
          <a:lstStyle/>
          <a:p>
            <a:pPr algn="l" eaLnBrk="1" hangingPunct="1"/>
            <a:r>
              <a:rPr lang="en-ZA" sz="7200" b="1" dirty="0" smtClean="0">
                <a:solidFill>
                  <a:srgbClr val="FFFF00"/>
                </a:solidFill>
              </a:rPr>
              <a:t>THANK YOU</a:t>
            </a:r>
            <a:endParaRPr lang="en-GB" sz="7200" b="1" dirty="0" smtClean="0">
              <a:solidFill>
                <a:srgbClr val="FFFF00"/>
              </a:solidFill>
            </a:endParaRPr>
          </a:p>
        </p:txBody>
      </p:sp>
      <p:sp>
        <p:nvSpPr>
          <p:cNvPr id="74773" name="Text Box 19"/>
          <p:cNvSpPr txBox="1">
            <a:spLocks noChangeArrowheads="1"/>
          </p:cNvSpPr>
          <p:nvPr/>
        </p:nvSpPr>
        <p:spPr bwMode="auto">
          <a:xfrm>
            <a:off x="4648200" y="6159500"/>
            <a:ext cx="426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www.danielsilke.com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4774" name="Rectangle 20"/>
          <p:cNvSpPr>
            <a:spLocks noChangeArrowheads="1"/>
          </p:cNvSpPr>
          <p:nvPr/>
        </p:nvSpPr>
        <p:spPr bwMode="auto">
          <a:xfrm>
            <a:off x="1403350" y="40052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ZA" sz="1800" dirty="0">
              <a:solidFill>
                <a:srgbClr val="000000"/>
              </a:solidFill>
            </a:endParaRPr>
          </a:p>
        </p:txBody>
      </p:sp>
      <p:pic>
        <p:nvPicPr>
          <p:cNvPr id="23" name="Picture 2" descr="http://perso.univ-rennes1.fr/arthur.charpentier/facebook.jpg"/>
          <p:cNvPicPr>
            <a:picLocks noChangeAspect="1" noChangeArrowheads="1"/>
          </p:cNvPicPr>
          <p:nvPr/>
        </p:nvPicPr>
        <p:blipFill>
          <a:blip r:embed="rId4" cstate="print"/>
          <a:srcRect t="20445" b="18221"/>
          <a:stretch>
            <a:fillRect/>
          </a:stretch>
        </p:blipFill>
        <p:spPr bwMode="auto">
          <a:xfrm>
            <a:off x="6553200" y="5586046"/>
            <a:ext cx="2209800" cy="509954"/>
          </a:xfrm>
          <a:prstGeom prst="rect">
            <a:avLst/>
          </a:prstGeom>
          <a:noFill/>
        </p:spPr>
      </p:pic>
      <p:pic>
        <p:nvPicPr>
          <p:cNvPr id="24" name="Picture 2" descr="http://careernetwork.msu.edu/wp-content/themes/cspMSU_v4.1/_images/twitter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24" y="3433775"/>
            <a:ext cx="1142976" cy="114297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657" t="9008" r="5797" b="11953"/>
          <a:stretch/>
        </p:blipFill>
        <p:spPr>
          <a:xfrm>
            <a:off x="6582323" y="4897572"/>
            <a:ext cx="2165844" cy="5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/>
      <p:bldP spid="747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  <a:cs typeface="Calibri"/>
              </a:rPr>
              <a:t>Africa Dominates the Top 10 GDP Countries for 2015 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804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00" t="3862" r="3179" b="4569"/>
          <a:stretch/>
        </p:blipFill>
        <p:spPr>
          <a:xfrm>
            <a:off x="89803" y="1359734"/>
            <a:ext cx="8903453" cy="52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951" y="-5680"/>
            <a:ext cx="91130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4400" dirty="0" smtClean="0">
                <a:solidFill>
                  <a:sysClr val="windowText" lastClr="000000"/>
                </a:solidFill>
                <a:latin typeface="Calibri"/>
              </a:rPr>
              <a:t>Spread of Countries Growing at &gt;5%</a:t>
            </a:r>
            <a:endParaRPr lang="en-ZA" sz="44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613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7535" y="6449046"/>
            <a:ext cx="214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IMF, E&amp;Y Analysis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9504" y="1520918"/>
            <a:ext cx="3587923" cy="789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960" y="1268760"/>
            <a:ext cx="2520280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1268760"/>
            <a:ext cx="2520280" cy="4956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1196752"/>
            <a:ext cx="5092172" cy="10618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865" y="5223589"/>
            <a:ext cx="8152700" cy="750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9" y="1909712"/>
            <a:ext cx="409673" cy="3004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3" y="5345958"/>
            <a:ext cx="8174501" cy="3635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064" y="1359734"/>
            <a:ext cx="8445500" cy="46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14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alibri"/>
                <a:cs typeface="Calibri"/>
              </a:rPr>
              <a:t>Private Equity Money Rises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770"/>
            <a:ext cx="9143999" cy="56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68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3600" dirty="0" smtClean="0">
                <a:solidFill>
                  <a:sysClr val="windowText" lastClr="000000"/>
                </a:solidFill>
                <a:latin typeface="Calibri"/>
              </a:rPr>
              <a:t>China is now Africa’s largest trading partner</a:t>
            </a:r>
            <a:endParaRPr lang="en-ZA" sz="360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4570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594" y="6520638"/>
            <a:ext cx="873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Source: OECD Factbook 2011: Economic, Environmental and Social Statistics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9630" y="453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612" b="8558"/>
          <a:stretch/>
        </p:blipFill>
        <p:spPr>
          <a:xfrm>
            <a:off x="0" y="1700808"/>
            <a:ext cx="9144000" cy="4616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China, now Africa’s largest trading partner: as a percentage of total trade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79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alibri"/>
                <a:cs typeface="Calibri"/>
              </a:rPr>
              <a:t>China Growth off the Boil</a:t>
            </a:r>
            <a:endParaRPr lang="en-US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5791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" y="1268760"/>
            <a:ext cx="9144000" cy="52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19752</TotalTime>
  <Words>448</Words>
  <Application>Microsoft Office PowerPoint</Application>
  <PresentationFormat>On-screen Show (4:3)</PresentationFormat>
  <Paragraphs>69</Paragraphs>
  <Slides>34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Office Theme</vt:lpstr>
      <vt:lpstr>Global</vt:lpstr>
      <vt:lpstr>5_Default Design</vt:lpstr>
      <vt:lpstr>16_Office Theme</vt:lpstr>
      <vt:lpstr>2_Office Theme</vt:lpstr>
      <vt:lpstr>9_Global</vt:lpstr>
      <vt:lpstr>17_Office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Silke</dc:creator>
  <cp:lastModifiedBy>user</cp:lastModifiedBy>
  <cp:revision>1250</cp:revision>
  <dcterms:created xsi:type="dcterms:W3CDTF">2011-02-20T08:36:21Z</dcterms:created>
  <dcterms:modified xsi:type="dcterms:W3CDTF">2015-03-02T08:17:53Z</dcterms:modified>
</cp:coreProperties>
</file>